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2" r:id="rId5"/>
    <p:sldId id="264" r:id="rId6"/>
    <p:sldId id="265" r:id="rId7"/>
    <p:sldId id="266" r:id="rId8"/>
    <p:sldId id="270" r:id="rId9"/>
    <p:sldId id="267" r:id="rId10"/>
    <p:sldId id="272" r:id="rId11"/>
    <p:sldId id="27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70" y="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ine panoramică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evărat sau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EED1D06B-859C-388C-0584-F8647C7B1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9599" y="1964267"/>
            <a:ext cx="6740525" cy="1769533"/>
          </a:xfrm>
        </p:spPr>
        <p:txBody>
          <a:bodyPr/>
          <a:lstStyle/>
          <a:p>
            <a:r>
              <a:rPr lang="ro-RO" dirty="0"/>
              <a:t>Erasmus +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="" xmlns:a16="http://schemas.microsoft.com/office/drawing/2014/main" id="{3C4FB893-AE72-93C4-720F-AC5EA3BBD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4800" y="3733800"/>
            <a:ext cx="7197726" cy="1405467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_tradnl" b="1" dirty="0" err="1">
                <a:latin typeface="Times New Roman"/>
                <a:ea typeface="Calibri"/>
                <a:cs typeface="Times New Roman"/>
              </a:rPr>
              <a:t>mobilitate</a:t>
            </a:r>
            <a:r>
              <a:rPr lang="es-ES_tradnl" b="1" dirty="0">
                <a:latin typeface="Times New Roman"/>
                <a:ea typeface="Calibri"/>
                <a:cs typeface="Times New Roman"/>
              </a:rPr>
              <a:t> de </a:t>
            </a:r>
            <a:r>
              <a:rPr lang="es-ES_tradnl" b="1" dirty="0" err="1">
                <a:latin typeface="Times New Roman"/>
                <a:ea typeface="Calibri"/>
                <a:cs typeface="Times New Roman"/>
              </a:rPr>
              <a:t>grup</a:t>
            </a:r>
            <a:r>
              <a:rPr lang="es-ES_tradnl" b="1" dirty="0">
                <a:latin typeface="Times New Roman"/>
                <a:ea typeface="Calibri"/>
                <a:cs typeface="Times New Roman"/>
              </a:rPr>
              <a:t> a </a:t>
            </a:r>
            <a:r>
              <a:rPr lang="es-ES_tradnl" b="1" dirty="0" err="1">
                <a:latin typeface="Times New Roman"/>
                <a:ea typeface="Calibri"/>
                <a:cs typeface="Times New Roman"/>
              </a:rPr>
              <a:t>elevilor</a:t>
            </a:r>
            <a:r>
              <a:rPr lang="es-ES_tradnl" b="1" dirty="0">
                <a:latin typeface="Times New Roman"/>
                <a:ea typeface="Calibri"/>
                <a:cs typeface="Times New Roman"/>
              </a:rPr>
              <a:t> </a:t>
            </a:r>
            <a:endParaRPr lang="ro-RO" b="1" dirty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o-RO" b="1" dirty="0">
                <a:latin typeface="Times New Roman"/>
                <a:ea typeface="Calibri"/>
                <a:cs typeface="Times New Roman"/>
              </a:rPr>
              <a:t>FLUMERI (</a:t>
            </a:r>
            <a:r>
              <a:rPr lang="es-ES_tradnl" b="1" dirty="0">
                <a:latin typeface="Times New Roman"/>
                <a:ea typeface="Calibri"/>
                <a:cs typeface="Times New Roman"/>
              </a:rPr>
              <a:t>Italia</a:t>
            </a:r>
            <a:r>
              <a:rPr lang="ro-RO" b="1" dirty="0">
                <a:latin typeface="Times New Roman"/>
                <a:ea typeface="Calibri"/>
                <a:cs typeface="Times New Roman"/>
              </a:rPr>
              <a:t>)</a:t>
            </a:r>
            <a:r>
              <a:rPr lang="es-ES_tradnl" b="1" dirty="0">
                <a:latin typeface="Times New Roman"/>
                <a:ea typeface="Calibri"/>
                <a:cs typeface="Times New Roman"/>
              </a:rPr>
              <a:t>, 20-27 </a:t>
            </a:r>
            <a:r>
              <a:rPr lang="es-ES_tradnl" b="1" dirty="0" err="1">
                <a:latin typeface="Times New Roman"/>
                <a:ea typeface="Calibri"/>
                <a:cs typeface="Times New Roman"/>
              </a:rPr>
              <a:t>februarie</a:t>
            </a:r>
            <a:r>
              <a:rPr lang="es-ES_tradnl" b="1" dirty="0">
                <a:latin typeface="Times New Roman"/>
                <a:ea typeface="Calibri"/>
                <a:cs typeface="Times New Roman"/>
              </a:rPr>
              <a:t> 2023</a:t>
            </a:r>
            <a:endParaRPr lang="ro-RO" sz="16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o-RO" sz="16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_tradnl" b="1" dirty="0">
                <a:latin typeface="Times New Roman"/>
                <a:ea typeface="Calibri"/>
                <a:cs typeface="Times New Roman"/>
              </a:rPr>
              <a:t>2022-1-RO01-KA121-SCH-000056600</a:t>
            </a:r>
            <a:endParaRPr lang="ro-RO" sz="1600" dirty="0">
              <a:ea typeface="Calibri"/>
              <a:cs typeface="Times New Roman"/>
            </a:endParaRPr>
          </a:p>
          <a:p>
            <a:endParaRPr lang="ro-RO" dirty="0"/>
          </a:p>
        </p:txBody>
      </p:sp>
      <p:sp>
        <p:nvSpPr>
          <p:cNvPr id="4" name="Rectangle 3"/>
          <p:cNvSpPr/>
          <p:nvPr/>
        </p:nvSpPr>
        <p:spPr>
          <a:xfrm>
            <a:off x="381000" y="5715000"/>
            <a:ext cx="1120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>
                <a:solidFill>
                  <a:schemeClr val="bg1"/>
                </a:solidFill>
                <a:latin typeface="+mj-lt"/>
              </a:rPr>
              <a:t>Conţinutul prezentului material reprezintă responsabilitatea exclusivă a </a:t>
            </a:r>
            <a:r>
              <a:rPr lang="vi-VN" dirty="0" smtClean="0">
                <a:solidFill>
                  <a:schemeClr val="bg1"/>
                </a:solidFill>
                <a:latin typeface="+mj-lt"/>
              </a:rPr>
              <a:t>autor</a:t>
            </a:r>
            <a:r>
              <a:rPr lang="ro-RO" dirty="0" smtClean="0">
                <a:solidFill>
                  <a:schemeClr val="bg1"/>
                </a:solidFill>
                <a:latin typeface="+mj-lt"/>
              </a:rPr>
              <a:t>ului</a:t>
            </a:r>
            <a:r>
              <a:rPr lang="vi-VN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vi-VN" dirty="0">
                <a:solidFill>
                  <a:schemeClr val="bg1"/>
                </a:solidFill>
                <a:latin typeface="+mj-lt"/>
              </a:rPr>
              <a:t>iar Agenţia Naţională şi Comisia Europeană nu sunt responsabile pentru modul în care va fi folosit conţinutul informaţiei</a:t>
            </a:r>
            <a:r>
              <a:rPr lang="ro-RO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pic>
        <p:nvPicPr>
          <p:cNvPr id="1026" name="Picture 2" descr="D:\Tehnic\Desktop\KA121-SCH\Diseminare\erasmus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33" y="173947"/>
            <a:ext cx="1905000" cy="157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74E949A7-3691-BD48-336D-7BFE5C6C1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3674"/>
            <a:ext cx="2043317" cy="1246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D:\Tehnic\My Documents\logo soare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333" y="328274"/>
            <a:ext cx="1600200" cy="15663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226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10999918-8B17-387C-550F-863BA33B8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600" y="1083206"/>
            <a:ext cx="4648200" cy="523874"/>
          </a:xfrm>
        </p:spPr>
        <p:txBody>
          <a:bodyPr>
            <a:normAutofit/>
          </a:bodyPr>
          <a:lstStyle/>
          <a:p>
            <a:pPr algn="just"/>
            <a:r>
              <a:rPr lang="ro-RO" sz="2000" dirty="0" smtClean="0"/>
              <a:t>Zungoli, regiunea campania, italia</a:t>
            </a:r>
            <a:endParaRPr lang="ro-RO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7985">
            <a:off x="2235282" y="1076155"/>
            <a:ext cx="3905126" cy="5614632"/>
          </a:xfrm>
        </p:spPr>
      </p:pic>
      <p:pic>
        <p:nvPicPr>
          <p:cNvPr id="4099" name="Picture 3" descr="C:\Users\Scoala gimnaziala 11\Downloads\Zungoli_Panoram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514600"/>
            <a:ext cx="51054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Scoala gimnaziala 11\Downloads\descărc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400" y="5715000"/>
            <a:ext cx="5613400" cy="92333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o-RO" dirty="0">
                <a:solidFill>
                  <a:schemeClr val="bg1"/>
                </a:solidFill>
              </a:rPr>
              <a:t>Experiența noastră Erasmus+ a început cu o vizită de documentare în Zungoli, o mică aașezare din regiunea Campania.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8B617170-D02E-6917-88C8-EF3CDC1B6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09600"/>
            <a:ext cx="15795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11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858723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u 1">
            <a:extLst>
              <a:ext uri="{FF2B5EF4-FFF2-40B4-BE49-F238E27FC236}">
                <a16:creationId xmlns="" xmlns:a16="http://schemas.microsoft.com/office/drawing/2014/main" id="{11485C07-4D44-6573-5A7D-F4E51432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533400"/>
            <a:ext cx="1600200" cy="685800"/>
          </a:xfrm>
        </p:spPr>
        <p:txBody>
          <a:bodyPr/>
          <a:lstStyle/>
          <a:p>
            <a:endParaRPr lang="ro-RO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416FFBAA-9302-E8B2-9361-41323A640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4600" y="4953000"/>
            <a:ext cx="5715000" cy="1752600"/>
          </a:xfrm>
        </p:spPr>
        <p:txBody>
          <a:bodyPr/>
          <a:lstStyle/>
          <a:p>
            <a:r>
              <a:rPr lang="ro-RO" dirty="0"/>
              <a:t>Î</a:t>
            </a:r>
            <a:r>
              <a:rPr lang="ro-RO" dirty="0" smtClean="0"/>
              <a:t>mpreună </a:t>
            </a:r>
            <a:r>
              <a:rPr lang="ro-RO" dirty="0"/>
              <a:t>cu ghizii noștri </a:t>
            </a:r>
            <a:r>
              <a:rPr lang="ro-RO" dirty="0" smtClean="0"/>
              <a:t>am facut un tur al așezării și am descoperit multe lucruri despre clădirile și oamenii de aici. </a:t>
            </a:r>
            <a:endParaRPr lang="ro-RO" dirty="0"/>
          </a:p>
        </p:txBody>
      </p:sp>
      <p:pic>
        <p:nvPicPr>
          <p:cNvPr id="2050" name="Picture 2" descr="C:\Users\Scoala gimnaziala 11\Downloads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992" y="487363"/>
            <a:ext cx="1580607" cy="96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40796"/>
            <a:ext cx="2727622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76200"/>
            <a:ext cx="336828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1473201"/>
            <a:ext cx="2736850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36576"/>
            <a:ext cx="225583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Scoala gimnaziala 11\Downloads\332526887_156818097210428_1683730804508000630_n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66" y="3810000"/>
            <a:ext cx="5672667" cy="297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515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09600"/>
            <a:ext cx="15795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ine 5">
            <a:extLst>
              <a:ext uri="{FF2B5EF4-FFF2-40B4-BE49-F238E27FC236}">
                <a16:creationId xmlns="" xmlns:a16="http://schemas.microsoft.com/office/drawing/2014/main" id="{BAA34E2C-9CB0-9A2B-E0D5-F3FFA7C23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85800"/>
            <a:ext cx="2855495" cy="2864071"/>
          </a:xfrm>
          <a:prstGeom prst="rect">
            <a:avLst/>
          </a:prstGeom>
        </p:spPr>
      </p:pic>
      <p:pic>
        <p:nvPicPr>
          <p:cNvPr id="6" name="Imagine 6">
            <a:extLst>
              <a:ext uri="{FF2B5EF4-FFF2-40B4-BE49-F238E27FC236}">
                <a16:creationId xmlns="" xmlns:a16="http://schemas.microsoft.com/office/drawing/2014/main" id="{CECEBD69-6B70-7C9C-8E3D-780415D12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3716015"/>
            <a:ext cx="2209800" cy="2943521"/>
          </a:xfrm>
          <a:prstGeom prst="rect">
            <a:avLst/>
          </a:prstGeom>
        </p:spPr>
      </p:pic>
      <p:pic>
        <p:nvPicPr>
          <p:cNvPr id="7" name="Imagine 7">
            <a:extLst>
              <a:ext uri="{FF2B5EF4-FFF2-40B4-BE49-F238E27FC236}">
                <a16:creationId xmlns="" xmlns:a16="http://schemas.microsoft.com/office/drawing/2014/main" id="{B98030D1-07E0-A008-F713-E801AFF2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717961"/>
            <a:ext cx="2166254" cy="2885517"/>
          </a:xfrm>
          <a:prstGeom prst="rect">
            <a:avLst/>
          </a:prstGeom>
        </p:spPr>
      </p:pic>
      <p:pic>
        <p:nvPicPr>
          <p:cNvPr id="8" name="Imagine 8">
            <a:extLst>
              <a:ext uri="{FF2B5EF4-FFF2-40B4-BE49-F238E27FC236}">
                <a16:creationId xmlns="" xmlns:a16="http://schemas.microsoft.com/office/drawing/2014/main" id="{BC8CB969-B51B-784B-4A09-0C8879D884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8930" y="560343"/>
            <a:ext cx="2554038" cy="3402057"/>
          </a:xfrm>
          <a:prstGeom prst="rect">
            <a:avLst/>
          </a:prstGeom>
        </p:spPr>
      </p:pic>
      <p:pic>
        <p:nvPicPr>
          <p:cNvPr id="11" name="Imagine 11">
            <a:extLst>
              <a:ext uri="{FF2B5EF4-FFF2-40B4-BE49-F238E27FC236}">
                <a16:creationId xmlns="" xmlns:a16="http://schemas.microsoft.com/office/drawing/2014/main" id="{23B355AF-3FAF-D0D1-DB1E-9C9C0461A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3875" y="575733"/>
            <a:ext cx="3227817" cy="4301067"/>
          </a:xfrm>
          <a:prstGeom prst="rect">
            <a:avLst/>
          </a:prstGeom>
        </p:spPr>
      </p:pic>
      <p:sp>
        <p:nvSpPr>
          <p:cNvPr id="13" name="Substituent conținut 12">
            <a:extLst>
              <a:ext uri="{FF2B5EF4-FFF2-40B4-BE49-F238E27FC236}">
                <a16:creationId xmlns="" xmlns:a16="http://schemas.microsoft.com/office/drawing/2014/main" id="{6A6AAF39-D6C9-67C8-5968-DE7228E7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7109" y="4910567"/>
            <a:ext cx="5967691" cy="1566433"/>
          </a:xfrm>
        </p:spPr>
        <p:txBody>
          <a:bodyPr/>
          <a:lstStyle/>
          <a:p>
            <a:pPr marL="0" indent="0" algn="just">
              <a:buNone/>
            </a:pPr>
            <a:r>
              <a:rPr lang="ro-RO" b="0" i="0" dirty="0" smtClean="0">
                <a:effectLst/>
              </a:rPr>
              <a:t>Ne-am </a:t>
            </a:r>
            <a:r>
              <a:rPr lang="ro-RO" b="0" i="0" dirty="0">
                <a:effectLst/>
              </a:rPr>
              <a:t>familiarizat cu </a:t>
            </a:r>
            <a:r>
              <a:rPr lang="ro-RO" dirty="0" smtClean="0"/>
              <a:t>locurile</a:t>
            </a:r>
            <a:r>
              <a:rPr lang="ro-RO" b="0" i="0" dirty="0" smtClean="0">
                <a:effectLst/>
              </a:rPr>
              <a:t> </a:t>
            </a:r>
            <a:r>
              <a:rPr lang="ro-RO" b="0" i="0" dirty="0">
                <a:effectLst/>
              </a:rPr>
              <a:t>si </a:t>
            </a:r>
            <a:r>
              <a:rPr lang="ro-RO" b="0" i="0" dirty="0" smtClean="0">
                <a:effectLst/>
              </a:rPr>
              <a:t>am cunoscut oameni </a:t>
            </a:r>
            <a:r>
              <a:rPr lang="ro-RO" b="0" i="0" dirty="0">
                <a:effectLst/>
              </a:rPr>
              <a:t>noi </a:t>
            </a:r>
            <a:r>
              <a:rPr lang="ro-RO" b="0" i="0" dirty="0" smtClean="0">
                <a:effectLst/>
              </a:rPr>
              <a:t>, foarte primitori cu care am putut conversa în </a:t>
            </a:r>
            <a:r>
              <a:rPr lang="ro-RO" b="0" i="0" dirty="0">
                <a:effectLst/>
              </a:rPr>
              <a:t>limba </a:t>
            </a:r>
            <a:r>
              <a:rPr lang="ro-RO" b="0" i="0" dirty="0" smtClean="0">
                <a:effectLst/>
              </a:rPr>
              <a:t>engleză.Nu toți </a:t>
            </a:r>
            <a:r>
              <a:rPr lang="ro-RO" dirty="0"/>
              <a:t>ș</a:t>
            </a:r>
            <a:r>
              <a:rPr lang="ro-RO" b="0" i="0" dirty="0" smtClean="0">
                <a:effectLst/>
              </a:rPr>
              <a:t>tiau </a:t>
            </a:r>
            <a:r>
              <a:rPr lang="ro-RO" b="0" i="0" dirty="0">
                <a:effectLst/>
              </a:rPr>
              <a:t>sa </a:t>
            </a:r>
            <a:r>
              <a:rPr lang="ro-RO" b="0" i="0" dirty="0" smtClean="0">
                <a:effectLst/>
              </a:rPr>
              <a:t>vorbească </a:t>
            </a:r>
            <a:r>
              <a:rPr lang="ro-RO" dirty="0" smtClean="0"/>
              <a:t>foarte </a:t>
            </a:r>
            <a:r>
              <a:rPr lang="ro-RO" b="0" i="0" dirty="0" smtClean="0">
                <a:effectLst/>
              </a:rPr>
              <a:t>bine </a:t>
            </a:r>
            <a:r>
              <a:rPr lang="ro-RO" b="0" i="0" dirty="0">
                <a:effectLst/>
              </a:rPr>
              <a:t>,dar cu putin </a:t>
            </a:r>
            <a:r>
              <a:rPr lang="ro-RO" b="0" i="0" dirty="0" smtClean="0">
                <a:effectLst/>
              </a:rPr>
              <a:t>efort, ne-am putut face înțelesi.</a:t>
            </a:r>
            <a:endParaRPr lang="ro-RO" dirty="0">
              <a:effectLst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456624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3904C237-CC30-E7A8-C5F8-3AA4EA2EE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53206"/>
            <a:ext cx="9307601" cy="838200"/>
          </a:xfrm>
        </p:spPr>
        <p:txBody>
          <a:bodyPr>
            <a:noAutofit/>
          </a:bodyPr>
          <a:lstStyle/>
          <a:p>
            <a:r>
              <a:rPr lang="it-IT" sz="2400" dirty="0"/>
              <a:t>ISTITUTO COMPRENSIVO STATALE "BENEDETTO CROCE„, flumeri, italia</a:t>
            </a:r>
            <a:br>
              <a:rPr lang="it-IT" sz="2400" dirty="0"/>
            </a:br>
            <a:endParaRPr lang="ro-RO" sz="2400" dirty="0"/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472E7E6-613F-F533-6D00-24EC2D24F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399" y="144726"/>
            <a:ext cx="15795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ine 5">
            <a:extLst>
              <a:ext uri="{FF2B5EF4-FFF2-40B4-BE49-F238E27FC236}">
                <a16:creationId xmlns="" xmlns:a16="http://schemas.microsoft.com/office/drawing/2014/main" id="{9C96D605-56F1-31A7-E10F-CB9F213A7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73213"/>
            <a:ext cx="4223984" cy="3167985"/>
          </a:xfrm>
          <a:prstGeom prst="rect">
            <a:avLst/>
          </a:prstGeom>
        </p:spPr>
      </p:pic>
      <p:sp>
        <p:nvSpPr>
          <p:cNvPr id="8" name="CasetăText 7">
            <a:extLst>
              <a:ext uri="{FF2B5EF4-FFF2-40B4-BE49-F238E27FC236}">
                <a16:creationId xmlns="" xmlns:a16="http://schemas.microsoft.com/office/drawing/2014/main" id="{6807E688-0264-BC4A-EA8A-99E6C69D082A}"/>
              </a:ext>
            </a:extLst>
          </p:cNvPr>
          <p:cNvSpPr txBox="1"/>
          <p:nvPr/>
        </p:nvSpPr>
        <p:spPr>
          <a:xfrm>
            <a:off x="445234" y="5140583"/>
            <a:ext cx="11485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b="0" i="0" dirty="0">
                <a:effectLst/>
              </a:rPr>
              <a:t>Experienta </a:t>
            </a:r>
            <a:r>
              <a:rPr lang="ro-RO" b="0" i="0" dirty="0" smtClean="0">
                <a:effectLst/>
              </a:rPr>
              <a:t>noastră </a:t>
            </a:r>
            <a:r>
              <a:rPr lang="ro-RO" b="0" i="0" dirty="0">
                <a:effectLst/>
              </a:rPr>
              <a:t>Erasmus </a:t>
            </a:r>
            <a:r>
              <a:rPr lang="ro-RO" b="0" i="0" dirty="0" smtClean="0">
                <a:effectLst/>
              </a:rPr>
              <a:t>a continuat cu activitati didactice la Istituto Compresivo Statale din Flumeri. Aici am desfășurat și o activitate sportivă într-o sala de sport mare și modernă. Am </a:t>
            </a:r>
            <a:r>
              <a:rPr lang="ro-RO" b="0" i="0" dirty="0">
                <a:effectLst/>
              </a:rPr>
              <a:t>fost </a:t>
            </a:r>
            <a:r>
              <a:rPr lang="ro-RO" dirty="0" smtClean="0"/>
              <a:t>î</a:t>
            </a:r>
            <a:r>
              <a:rPr lang="ro-RO" b="0" i="0" dirty="0" smtClean="0">
                <a:effectLst/>
              </a:rPr>
              <a:t>ntâmpinați cu acordurile din Imnul de Stat al  României, lucru care ne-a emoționat și încântat în aceeași măsură.</a:t>
            </a:r>
            <a:endParaRPr lang="ro-RO" dirty="0">
              <a:effectLst/>
            </a:endParaRPr>
          </a:p>
        </p:txBody>
      </p:sp>
      <p:pic>
        <p:nvPicPr>
          <p:cNvPr id="1026" name="Picture 2" descr="D:\Tehnic\Desktop\K121_2022_anul 2\Diseminare_Italia\foto_5\1.jf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788152"/>
            <a:ext cx="3650807" cy="273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Tehnic\Desktop\K121_2022_anul 2\Diseminare_Italia\foto_2\WhatsApp Image 2023-02-24 at 15.37.10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90600"/>
            <a:ext cx="3067050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435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Tehnic\Desktop\K121_2022_anul 2\Diseminare_Italia\foto_2\WhatsApp Image 2023-02-24 at 16.09.4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2590800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u 1">
            <a:extLst>
              <a:ext uri="{FF2B5EF4-FFF2-40B4-BE49-F238E27FC236}">
                <a16:creationId xmlns="" xmlns:a16="http://schemas.microsoft.com/office/drawing/2014/main" id="{8D0F8EF5-B0EE-CE02-D383-78EA9784A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76201"/>
            <a:ext cx="10287000" cy="761999"/>
          </a:xfrm>
        </p:spPr>
        <p:txBody>
          <a:bodyPr>
            <a:normAutofit fontScale="90000"/>
          </a:bodyPr>
          <a:lstStyle/>
          <a:p>
            <a:r>
              <a:rPr lang="ro-RO" sz="2200" dirty="0" smtClean="0"/>
              <a:t>Ziua sportului la  </a:t>
            </a:r>
            <a:r>
              <a:rPr lang="it-IT" sz="2200" dirty="0"/>
              <a:t>ISTITUTO COMPRENSIVO STATALE "BENEDETTO CROCE„, flumeri, italia</a:t>
            </a:r>
            <a:endParaRPr lang="ro-RO" sz="2200" dirty="0"/>
          </a:p>
        </p:txBody>
      </p:sp>
      <p:pic>
        <p:nvPicPr>
          <p:cNvPr id="6" name="Substituent conținut 5">
            <a:extLst>
              <a:ext uri="{FF2B5EF4-FFF2-40B4-BE49-F238E27FC236}">
                <a16:creationId xmlns="" xmlns:a16="http://schemas.microsoft.com/office/drawing/2014/main" id="{44E57CD2-B3B0-4562-51B6-4C82317789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43400" y="3528483"/>
            <a:ext cx="3733800" cy="280035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2FB78D40-20DC-62A5-6CDE-080BF705F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692149"/>
            <a:ext cx="15795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D:\Tehnic\Desktop\K121_2022_anul 2\Diseminare_Italia\foto_2\WhatsApp Image 2023-02-24 at 16.10.37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650" y="2112433"/>
            <a:ext cx="3162300" cy="421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Tehnic\Desktop\K121_2022_anul 2\Diseminare_Italia\foto_2\WhatsApp Image 2023-02-24 at 16.10.47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6" y="3735916"/>
            <a:ext cx="3445933" cy="258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Scoala gimnaziala 11\Pictures\sportsday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742950"/>
            <a:ext cx="6831013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123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2BB2FFF1-4580-5EED-3573-7CEFA56E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468" y="228600"/>
            <a:ext cx="9668931" cy="533399"/>
          </a:xfrm>
        </p:spPr>
        <p:txBody>
          <a:bodyPr>
            <a:normAutofit fontScale="90000"/>
          </a:bodyPr>
          <a:lstStyle/>
          <a:p>
            <a:r>
              <a:rPr lang="ro-RO" sz="2400" dirty="0" smtClean="0"/>
              <a:t>Activități didactice  la Istituto </a:t>
            </a:r>
            <a:r>
              <a:rPr lang="ro-RO" sz="2400" dirty="0"/>
              <a:t>Comprensivo </a:t>
            </a:r>
            <a:r>
              <a:rPr lang="ro-RO" sz="2400" dirty="0" smtClean="0"/>
              <a:t>  F.„De Sanctis” din zungoli</a:t>
            </a:r>
            <a:endParaRPr lang="ro-RO" sz="2400" dirty="0"/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83880C42-7800-77DD-2F06-12655D454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169332"/>
            <a:ext cx="15795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87400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76600"/>
            <a:ext cx="2495550" cy="332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Scoala gimnaziala 11\Downloads\10bcec3b-17b7-4e7e-808d-8018676c26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863" y="1177129"/>
            <a:ext cx="4370917" cy="327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ine 8">
            <a:extLst>
              <a:ext uri="{FF2B5EF4-FFF2-40B4-BE49-F238E27FC236}">
                <a16:creationId xmlns="" xmlns:a16="http://schemas.microsoft.com/office/drawing/2014/main" id="{939ECFB9-6FB7-D4BC-2F12-C66FDAEB70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5166" y="914400"/>
            <a:ext cx="4077807" cy="2590800"/>
          </a:xfrm>
          <a:prstGeom prst="rect">
            <a:avLst/>
          </a:prstGeom>
        </p:spPr>
      </p:pic>
      <p:pic>
        <p:nvPicPr>
          <p:cNvPr id="3077" name="Picture 5" descr="C:\Users\Scoala gimnaziala 11\Downloads\331851509_528892249393307_7146922749096727448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430" y="3759200"/>
            <a:ext cx="5123103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Scoala gimnaziala 11\Pictures\zungoli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907" y="3886200"/>
            <a:ext cx="2301385" cy="28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797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2F7CC957-9EA8-03B9-AF2F-98E4AA02B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1"/>
            <a:ext cx="3657600" cy="685800"/>
          </a:xfrm>
        </p:spPr>
        <p:txBody>
          <a:bodyPr>
            <a:normAutofit/>
          </a:bodyPr>
          <a:lstStyle/>
          <a:p>
            <a:r>
              <a:rPr lang="ro-RO" sz="3200" dirty="0" smtClean="0"/>
              <a:t>Atelierul de artă</a:t>
            </a:r>
            <a:endParaRPr lang="ro-RO" sz="3200" dirty="0"/>
          </a:p>
        </p:txBody>
      </p:sp>
      <p:sp>
        <p:nvSpPr>
          <p:cNvPr id="15" name="Substituent conținut 14">
            <a:extLst>
              <a:ext uri="{FF2B5EF4-FFF2-40B4-BE49-F238E27FC236}">
                <a16:creationId xmlns="" xmlns:a16="http://schemas.microsoft.com/office/drawing/2014/main" id="{4EE2AFA5-119E-358C-904B-21C4423A9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8200" y="3810000"/>
            <a:ext cx="3560762" cy="2514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dirty="0" smtClean="0"/>
              <a:t>Una dintre activitățile cele mai plăcute a fost atelierul de pictură pe sticlă, la care i-am invitat să participe și pe colegii italieni de la școala din Zungoli. Am pictat flori, menite să anticipeze venirea mult așteptatei primăveri. </a:t>
            </a:r>
            <a:endParaRPr lang="ro-RO" dirty="0">
              <a:effectLst/>
            </a:endParaRPr>
          </a:p>
        </p:txBody>
      </p:sp>
      <p:pic>
        <p:nvPicPr>
          <p:cNvPr id="17" name="Imagine 17">
            <a:extLst>
              <a:ext uri="{FF2B5EF4-FFF2-40B4-BE49-F238E27FC236}">
                <a16:creationId xmlns="" xmlns:a16="http://schemas.microsoft.com/office/drawing/2014/main" id="{19052CB6-6E9C-7411-3971-869946F80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14400"/>
            <a:ext cx="2539623" cy="3397947"/>
          </a:xfrm>
          <a:prstGeom prst="rect">
            <a:avLst/>
          </a:prstGeom>
        </p:spPr>
      </p:pic>
      <p:pic>
        <p:nvPicPr>
          <p:cNvPr id="18" name="Imagine 18">
            <a:extLst>
              <a:ext uri="{FF2B5EF4-FFF2-40B4-BE49-F238E27FC236}">
                <a16:creationId xmlns="" xmlns:a16="http://schemas.microsoft.com/office/drawing/2014/main" id="{0263EE11-556D-C89F-A959-C806A07B7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3653142"/>
            <a:ext cx="4070686" cy="2857605"/>
          </a:xfrm>
          <a:prstGeom prst="rect">
            <a:avLst/>
          </a:prstGeom>
        </p:spPr>
      </p:pic>
      <p:pic>
        <p:nvPicPr>
          <p:cNvPr id="19" name="Imagine 19">
            <a:extLst>
              <a:ext uri="{FF2B5EF4-FFF2-40B4-BE49-F238E27FC236}">
                <a16:creationId xmlns="" xmlns:a16="http://schemas.microsoft.com/office/drawing/2014/main" id="{9700D35D-CAFA-FE18-ECF8-C6B28FFED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2427" y="152400"/>
            <a:ext cx="2885945" cy="3429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4032250" cy="309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D:\Tehnic\Desktop\K121_2022_anul 2\Diseminare_Italia\foto_3\WhatsApp Image 2023-02-25 at 14.08.10 (1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51" y="4539896"/>
            <a:ext cx="1445460" cy="108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170BA632-0A92-866E-D4B3-429480CFF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399" y="228600"/>
            <a:ext cx="15795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732" y="4953000"/>
            <a:ext cx="1947695" cy="1461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2593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ine 9">
            <a:extLst>
              <a:ext uri="{FF2B5EF4-FFF2-40B4-BE49-F238E27FC236}">
                <a16:creationId xmlns="" xmlns:a16="http://schemas.microsoft.com/office/drawing/2014/main" id="{A490270C-E09F-2A65-277A-A7485DA10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912" y="762000"/>
            <a:ext cx="3494508" cy="2620878"/>
          </a:xfrm>
          <a:prstGeom prst="rect">
            <a:avLst/>
          </a:prstGeom>
        </p:spPr>
      </p:pic>
      <p:pic>
        <p:nvPicPr>
          <p:cNvPr id="14" name="Imagine 14">
            <a:extLst>
              <a:ext uri="{FF2B5EF4-FFF2-40B4-BE49-F238E27FC236}">
                <a16:creationId xmlns="" xmlns:a16="http://schemas.microsoft.com/office/drawing/2014/main" id="{436470EF-604C-AF6A-F089-8642F1908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912" y="609599"/>
            <a:ext cx="4009316" cy="237997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FFB42F37-E26B-21A7-F3B9-9764D0770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127793"/>
            <a:ext cx="15795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u 7">
            <a:extLst>
              <a:ext uri="{FF2B5EF4-FFF2-40B4-BE49-F238E27FC236}">
                <a16:creationId xmlns="" xmlns:a16="http://schemas.microsoft.com/office/drawing/2014/main" id="{BB062821-C4B0-5A95-8E22-9D059E366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43475"/>
            <a:ext cx="5638800" cy="914400"/>
          </a:xfrm>
        </p:spPr>
        <p:txBody>
          <a:bodyPr>
            <a:normAutofit fontScale="90000"/>
          </a:bodyPr>
          <a:lstStyle/>
          <a:p>
            <a:r>
              <a:rPr lang="ro-RO" sz="2800" dirty="0" smtClean="0">
                <a:latin typeface="+mn-lt"/>
              </a:rPr>
              <a:t>Napoli – un oraș al contrastelor</a:t>
            </a:r>
            <a:endParaRPr lang="ro-RO" sz="2800" dirty="0">
              <a:latin typeface="+mn-lt"/>
            </a:endParaRPr>
          </a:p>
        </p:txBody>
      </p:sp>
      <p:pic>
        <p:nvPicPr>
          <p:cNvPr id="10" name="Imagine 10">
            <a:extLst>
              <a:ext uri="{FF2B5EF4-FFF2-40B4-BE49-F238E27FC236}">
                <a16:creationId xmlns="" xmlns:a16="http://schemas.microsoft.com/office/drawing/2014/main" id="{E5B009C7-5553-0902-E2E9-9892BBD01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748" y="1091406"/>
            <a:ext cx="3315652" cy="3962400"/>
          </a:xfrm>
          <a:prstGeom prst="rect">
            <a:avLst/>
          </a:prstGeom>
        </p:spPr>
      </p:pic>
      <p:pic>
        <p:nvPicPr>
          <p:cNvPr id="13" name="Imagine 13">
            <a:extLst>
              <a:ext uri="{FF2B5EF4-FFF2-40B4-BE49-F238E27FC236}">
                <a16:creationId xmlns="" xmlns:a16="http://schemas.microsoft.com/office/drawing/2014/main" id="{E06CB4C5-C5A5-D37E-E821-66CC8945E5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7451912" y="3276599"/>
            <a:ext cx="4329804" cy="339740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453812"/>
            <a:ext cx="2582333" cy="323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800" y="5176641"/>
            <a:ext cx="402166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dirty="0" smtClean="0"/>
              <a:t> Însotiti </a:t>
            </a:r>
            <a:r>
              <a:rPr lang="ro-RO" dirty="0"/>
              <a:t>de ghidul </a:t>
            </a:r>
            <a:r>
              <a:rPr lang="ro-RO" dirty="0" smtClean="0"/>
              <a:t>nostru,Luigi, am  descoperit un oraș, deopotrivă nou și vechi, curat și murdar, civilizat și nu prea. Am fost impresionat de mulțimea de palate, muzee și biserici.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265415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069B77D8-6A75-C47D-CFA3-DA86A8BB5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609600"/>
            <a:ext cx="15795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ubstituent conținut 5">
            <a:extLst>
              <a:ext uri="{FF2B5EF4-FFF2-40B4-BE49-F238E27FC236}">
                <a16:creationId xmlns="" xmlns:a16="http://schemas.microsoft.com/office/drawing/2014/main" id="{F7EFD8CD-D4A0-C5A6-E279-0CD9279C4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431800"/>
            <a:ext cx="6538913" cy="20828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o-RO" dirty="0" smtClean="0">
                <a:latin typeface="UICTFontTextStyleBody"/>
              </a:rPr>
              <a:t>Din punctul meu de vedere, consider că am avut parte de </a:t>
            </a:r>
            <a:r>
              <a:rPr lang="ro-RO" b="0" i="0" dirty="0" smtClean="0">
                <a:effectLst/>
                <a:latin typeface="UICTFontTextStyleBody"/>
              </a:rPr>
              <a:t>o </a:t>
            </a:r>
            <a:r>
              <a:rPr lang="ro-RO" b="0" i="0" dirty="0">
                <a:effectLst/>
                <a:latin typeface="UICTFontTextStyleBody"/>
              </a:rPr>
              <a:t>experienta </a:t>
            </a:r>
            <a:r>
              <a:rPr lang="ro-RO" b="0" i="0" dirty="0" smtClean="0">
                <a:effectLst/>
                <a:latin typeface="UICTFontTextStyleBody"/>
              </a:rPr>
              <a:t>extraordinară prin participarea la acestă mobilitate Erasmus + din Italia. Am trăit, alături de colegii mei, momente minunate, am învățat multe, nu numai despre școala italiană și felul lor de a fi, dar și despre mine ca individ, despre capacitatea mea de a construi relații de prietenie cu cei din jurul meu. Cine are ocazia de a participa la o astfel de activitate, să fie sigur că va fi o experiență de neuitat, care va avea ecouri peste ani. Asa că, </a:t>
            </a:r>
            <a:r>
              <a:rPr lang="ro-RO" b="0" i="0" dirty="0">
                <a:effectLst/>
                <a:latin typeface="UICTFontTextStyleBody"/>
              </a:rPr>
              <a:t>nu mai </a:t>
            </a:r>
            <a:r>
              <a:rPr lang="ro-RO" b="0" i="0" dirty="0" smtClean="0">
                <a:effectLst/>
                <a:latin typeface="UICTFontTextStyleBody"/>
              </a:rPr>
              <a:t>aștepta </a:t>
            </a:r>
            <a:r>
              <a:rPr lang="ro-RO" dirty="0">
                <a:latin typeface="UICTFontTextStyleBody"/>
              </a:rPr>
              <a:t>ș</a:t>
            </a:r>
            <a:r>
              <a:rPr lang="ro-RO" b="0" i="0" dirty="0" smtClean="0">
                <a:effectLst/>
                <a:latin typeface="UICTFontTextStyleBody"/>
              </a:rPr>
              <a:t>i </a:t>
            </a:r>
            <a:r>
              <a:rPr lang="ro-RO" dirty="0" smtClean="0">
                <a:latin typeface="UICTFontTextStyleBody"/>
              </a:rPr>
              <a:t>participă la rundele de selecție </a:t>
            </a:r>
            <a:r>
              <a:rPr lang="ro-RO" b="0" i="0" dirty="0" smtClean="0">
                <a:effectLst/>
                <a:latin typeface="UICTFontTextStyleBody"/>
              </a:rPr>
              <a:t>chiar </a:t>
            </a:r>
            <a:r>
              <a:rPr lang="ro-RO" b="0" i="0" dirty="0">
                <a:effectLst/>
                <a:latin typeface="UICTFontTextStyleBody"/>
              </a:rPr>
              <a:t>acum!</a:t>
            </a:r>
            <a:endParaRPr lang="ro-RO" dirty="0">
              <a:effectLst/>
              <a:latin typeface=".AppleSystemUIFont"/>
            </a:endParaRPr>
          </a:p>
        </p:txBody>
      </p:sp>
      <p:sp>
        <p:nvSpPr>
          <p:cNvPr id="8" name="Titlu 7">
            <a:extLst>
              <a:ext uri="{FF2B5EF4-FFF2-40B4-BE49-F238E27FC236}">
                <a16:creationId xmlns="" xmlns:a16="http://schemas.microsoft.com/office/drawing/2014/main" id="{64724FA2-8824-EE49-563B-347680823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7" y="-3033294"/>
            <a:ext cx="10131425" cy="1456267"/>
          </a:xfrm>
        </p:spPr>
        <p:txBody>
          <a:bodyPr/>
          <a:lstStyle/>
          <a:p>
            <a:endParaRPr lang="ro-RO"/>
          </a:p>
        </p:txBody>
      </p:sp>
      <p:pic>
        <p:nvPicPr>
          <p:cNvPr id="9" name="Imagine 9">
            <a:extLst>
              <a:ext uri="{FF2B5EF4-FFF2-40B4-BE49-F238E27FC236}">
                <a16:creationId xmlns="" xmlns:a16="http://schemas.microsoft.com/office/drawing/2014/main" id="{1AA24A42-D77E-F916-1613-A0B0D85D3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533400"/>
            <a:ext cx="3332163" cy="250162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154638"/>
            <a:ext cx="3498850" cy="2625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52800"/>
            <a:ext cx="2965450" cy="222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667000"/>
            <a:ext cx="2957513" cy="39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3733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0420D623-D6AE-DBDA-46E0-EFB2576D2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33400"/>
            <a:ext cx="4953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o-RO" sz="2000" dirty="0"/>
              <a:t>Erasmus </a:t>
            </a:r>
            <a:r>
              <a:rPr lang="ro-RO" sz="2000" dirty="0" smtClean="0"/>
              <a:t>+</a:t>
            </a:r>
            <a:r>
              <a:rPr lang="it-IT" sz="2000" dirty="0"/>
              <a:t>mobilitate de grup a elevilor </a:t>
            </a:r>
            <a:br>
              <a:rPr lang="it-IT" sz="2000" dirty="0"/>
            </a:br>
            <a:r>
              <a:rPr lang="it-IT" sz="2000" dirty="0"/>
              <a:t>FLUMERI (Italia), 20-27 februarie 2023</a:t>
            </a:r>
            <a:br>
              <a:rPr lang="it-IT" sz="2000" dirty="0"/>
            </a:br>
            <a:r>
              <a:rPr lang="it-IT" sz="2000" dirty="0"/>
              <a:t/>
            </a:r>
            <a:br>
              <a:rPr lang="it-IT" sz="2000" dirty="0"/>
            </a:br>
            <a:r>
              <a:rPr lang="it-IT" sz="2000" dirty="0"/>
              <a:t>2022-1-RO01-KA121-SCH-000056600</a:t>
            </a:r>
            <a:r>
              <a:rPr lang="it-IT" dirty="0"/>
              <a:t/>
            </a:r>
            <a:br>
              <a:rPr lang="it-IT" dirty="0"/>
            </a:br>
            <a:endParaRPr lang="ro-RO" dirty="0"/>
          </a:p>
        </p:txBody>
      </p:sp>
      <p:pic>
        <p:nvPicPr>
          <p:cNvPr id="6" name="Substituent conținut 5">
            <a:extLst>
              <a:ext uri="{FF2B5EF4-FFF2-40B4-BE49-F238E27FC236}">
                <a16:creationId xmlns="" xmlns:a16="http://schemas.microsoft.com/office/drawing/2014/main" id="{70A6E2C9-BAE5-5F16-B9FA-F6F36325E8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9400" y="2057400"/>
            <a:ext cx="5450148" cy="3074737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881998AB-FECE-DE6C-951E-C27AED361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0570" y="381000"/>
            <a:ext cx="15795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24800" y="51054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/>
              <a:t>Vlad Șerbescu, clasa a VIII-a B</a:t>
            </a:r>
          </a:p>
          <a:p>
            <a:pPr algn="ctr"/>
            <a:r>
              <a:rPr lang="ro-RO" dirty="0" smtClean="0"/>
              <a:t>Școala Gimnazială Nr. 11 Botoșani 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6790437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444</Words>
  <Application>Microsoft Office PowerPoint</Application>
  <PresentationFormat>Custom</PresentationFormat>
  <Paragraphs>22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Celest</vt:lpstr>
      <vt:lpstr>Erasmus +</vt:lpstr>
      <vt:lpstr>Zungoli, regiunea campania, italia</vt:lpstr>
      <vt:lpstr>PowerPoint Presentation</vt:lpstr>
      <vt:lpstr>PowerPoint Presentation</vt:lpstr>
      <vt:lpstr>ISTITUTO COMPRENSIVO STATALE "BENEDETTO CROCE„, flumeri, italia </vt:lpstr>
      <vt:lpstr>Ziua sportului la  ISTITUTO COMPRENSIVO STATALE "BENEDETTO CROCE„, flumeri, italia</vt:lpstr>
      <vt:lpstr>Activități didactice  la Istituto Comprensivo   F.„De Sanctis” din zungoli</vt:lpstr>
      <vt:lpstr>Atelierul de artă</vt:lpstr>
      <vt:lpstr>Napoli – un oraș al contrastelor</vt:lpstr>
      <vt:lpstr>PowerPoint Presentation</vt:lpstr>
      <vt:lpstr>Erasmus +mobilitate de grup a elevilor  FLUMERI (Italia), 20-27 februarie 2023  2022-1-RO01-KA121-SCH-000056600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+</dc:title>
  <dc:creator>Vlad Serbescu</dc:creator>
  <cp:lastModifiedBy>Scoala gimnaziala 11</cp:lastModifiedBy>
  <cp:revision>31</cp:revision>
  <dcterms:created xsi:type="dcterms:W3CDTF">2023-03-27T13:36:17Z</dcterms:created>
  <dcterms:modified xsi:type="dcterms:W3CDTF">2023-06-23T10:59:02Z</dcterms:modified>
</cp:coreProperties>
</file>